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3" r:id="rId2"/>
    <p:sldId id="563" r:id="rId3"/>
    <p:sldId id="586" r:id="rId4"/>
    <p:sldId id="564" r:id="rId5"/>
    <p:sldId id="588" r:id="rId6"/>
    <p:sldId id="565" r:id="rId7"/>
    <p:sldId id="582" r:id="rId8"/>
    <p:sldId id="581" r:id="rId9"/>
    <p:sldId id="567" r:id="rId10"/>
    <p:sldId id="566" r:id="rId11"/>
    <p:sldId id="583" r:id="rId12"/>
    <p:sldId id="585" r:id="rId13"/>
    <p:sldId id="587" r:id="rId14"/>
    <p:sldId id="557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003F87"/>
    <a:srgbClr val="2F5597"/>
    <a:srgbClr val="8DA1C4"/>
    <a:srgbClr val="182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126" d="100"/>
          <a:sy n="126" d="100"/>
        </p:scale>
        <p:origin x="713" y="7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308E-CB75-4937-8AB5-A3598BE66253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A2A2-8270-4ED5-BF5C-C8E0B3242F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4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各位老师、同学大家好，很荣幸能够参加本次熔金计划优秀学生干部的答辩，本次答辩我将从科研工作、学生工作和社会实践三个方面展开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6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在社会实践方面，本年七月，我赴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秀洲开展为期一月的实践，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任浙江大学黄土地计划秀洲实践团党支部书记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80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期间负责两项工作，一是一系列学习调研活动，负责前期选定主题，与区团委对接，在后期带队展开调研。二是展开四个一寻访，学习人生路上的优秀前辈。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429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除此之外，我还在秀洲区统计局挂职锻炼，我主要参与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第五次经济普查试点工作，在这次工作中，我利用专业知识，建立统计模型，筛选五经普查对象。除此之外，我还完成日常公文写作和房地产统计相关工作。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421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除此之外，在熔金计划中，我也参与了</a:t>
            </a:r>
            <a:r>
              <a:rPr lang="zh-CN" altLang="en-US">
                <a:ea typeface="等线" panose="02010600030101010101" pitchFamily="2" charset="-122"/>
                <a:cs typeface="Times New Roman" panose="02020603050405020304" pitchFamily="18" charset="0"/>
              </a:rPr>
              <a:t>井冈山实践、选调沙龙、艺术素养提升、心理培训讲座等活动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57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5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76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在科研学习上，我积极参与实验室科研实践，获得了两篇三作论文和多篇专利，以及</a:t>
            </a:r>
            <a:r>
              <a:rPr lang="en-US" altLang="zh-CN" dirty="0"/>
              <a:t>CCF B</a:t>
            </a:r>
            <a:r>
              <a:rPr lang="zh-CN" altLang="en-US" dirty="0"/>
              <a:t>一作会议论文一篇。最终我获得了宁波校区学业奖学金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87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813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自去年入学起，我就担任了班级班长，负责</a:t>
            </a:r>
            <a:r>
              <a:rPr lang="zh-CN" altLang="en-US" sz="1200" dirty="0">
                <a:ea typeface="等线" panose="02010600030101010101" pitchFamily="2" charset="-122"/>
                <a:cs typeface="Times New Roman" panose="02020603050405020304" pitchFamily="18" charset="0"/>
              </a:rPr>
              <a:t>班级同学状况统计、班级同学信息收集、奖学金评定等工作等</a:t>
            </a:r>
            <a:endParaRPr lang="en-US" altLang="zh-CN" sz="12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47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除此之外，我还担任了党支部副书记，稳步推进党员发展工作。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443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并按照学院要求，今年开展了十次主题党日。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03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同时担任班级班长和党支部书记，是的班级党员和群众的联系十分紧密，我们的每一次活动，都对党员和群众开放，对于支部的一些活动，也有很多群众原因参加。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23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10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EB6D9-A667-4A00-BA79-5AA262E63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A5D85D-5A15-4B00-B3E1-28501AACE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67EE7-ABC5-4F15-96E2-46DFE8EA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4D921-A1D0-485E-867E-6163F010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C0938-FA48-4CCB-805D-F35F0EFD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2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4D4E0-7AAD-4DFC-B130-91CB4F3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E3E61B-E3A3-490B-BCB3-1ACCCB2D4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51EDF-27F8-4FD1-AF64-F3B742A8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F1B75D-3B7E-42ED-94BC-C8590F6D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E50C9-F56A-446E-AA78-4428E915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3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1FC963-FFA0-4980-B55B-8CD310EE7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EA66F3-C54B-4826-BB51-7F303DEC6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3BAF1-A695-4E3A-9698-09189028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F85499-A261-4474-9E03-E51F7D18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DFBFB9-0F9A-4F0A-A8F8-4F50AD6A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0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5FEA0-4A33-4BE3-89F3-B4340F61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296AB-1A3F-4B10-B836-B50B18240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52684-B4A4-4BBC-9538-918CA59E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645D9C-6404-45A9-8CCE-E17B192D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02A07-DE79-42BD-8EF9-DCC82A44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5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75330-6F96-4D78-99E9-FA66405D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21C155-E575-4800-BAFB-5F71F7B2D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D310C-B163-4114-920D-0D147F3B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D405AD-C38A-4FB6-B6BA-210B932E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1B81CF-3C9B-4ED8-B9D2-71DD4D2B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4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6E681-99D4-4511-8E18-A4F97CBF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D7FF0-2731-4D0A-8C8A-23DB22701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F7587F-21F0-493F-A40A-5B8FD3873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981B01-CBAA-4467-A55D-FA6165A3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554E01-E0EB-4C7B-A39B-E9499209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FC5701-28F0-41AD-8DDD-1BC6D8880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24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E0A7F-9F0B-482C-8369-627CADEB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986BC7-4DBB-4AAB-9AE3-89F5FC4FA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8D0ACD-6745-4387-B40A-236AFFE8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320400-E156-49A6-A6D1-15D1B6E41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E3386D-C3B6-4BBB-ACAD-E57CE2CD9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AD9153-7876-478D-8C8A-739AB6A8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C07020-A502-4C0B-8EFE-6390595E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2CABBB-8404-4188-9CDF-FC208BF6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4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CCE42-A7E3-40C3-94B5-3BCA9DF1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6DC7E8-72D1-4F1D-B558-5869D016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28638B-2AF9-4E11-AA01-B61113FC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7B12E-7CFA-4BB8-AC50-6A9F6E15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2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78C682-4B4B-48DF-8FE7-CD888712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9E3613-D0CE-45AF-A0F7-23BA3DEC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1C6DA6-4502-4DAC-84EE-94BCC373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80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06E28-5093-4FAB-A67B-0AAC04F5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DAC90-0F2B-4C7D-AB74-1ED4EECA7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E8F660-1BD4-42FB-A309-C9A4EAA34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CEB166-9FC3-466E-B1F4-7263935D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92812B-FBE9-4E44-BD4A-458DA106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E5AED4-2B10-442D-B955-51528A99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0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16C5A-5BE0-4F91-8729-26C326C0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792FB6-1B91-462F-B91F-9FD3A0418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D478DE-7362-4F0C-BE80-A4F885A11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A7690B-15F5-4DD2-88D6-3C33B752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81376F-C838-4EC9-871C-0FC3ACE8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7CB226-1A53-47BD-A2B6-75BF127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3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7903B0-3A3F-45FD-8919-0CE1F6FE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2A3680-C466-46B5-9576-1CBDF023C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25051C-C117-4522-B3B3-7A332F0CE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E5AE-854A-4B80-820C-1ACCD978BA3B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4D47F-AE7F-4BB8-9820-DBD53F1DA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7AEAB-85AC-4B60-BB11-E2BA05ED8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79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14.sv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8.svg"/><Relationship Id="rId9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5.jpeg"/><Relationship Id="rId18" Type="http://schemas.openxmlformats.org/officeDocument/2006/relationships/image" Target="../media/image30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14.svg"/><Relationship Id="rId5" Type="http://schemas.openxmlformats.org/officeDocument/2006/relationships/image" Target="../media/image19.JPG"/><Relationship Id="rId15" Type="http://schemas.openxmlformats.org/officeDocument/2006/relationships/image" Target="../media/image27.jpeg"/><Relationship Id="rId10" Type="http://schemas.openxmlformats.org/officeDocument/2006/relationships/image" Target="../media/image13.png"/><Relationship Id="rId4" Type="http://schemas.openxmlformats.org/officeDocument/2006/relationships/image" Target="../media/image18.jpeg"/><Relationship Id="rId9" Type="http://schemas.openxmlformats.org/officeDocument/2006/relationships/image" Target="../media/image23.JPG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218" y="2130856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4615171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880DD2B-AD4B-4232-845E-4A9C30DE8F64}"/>
              </a:ext>
            </a:extLst>
          </p:cNvPr>
          <p:cNvSpPr/>
          <p:nvPr/>
        </p:nvSpPr>
        <p:spPr>
          <a:xfrm>
            <a:off x="6778975" y="1392996"/>
            <a:ext cx="4761716" cy="4141530"/>
          </a:xfrm>
          <a:prstGeom prst="rect">
            <a:avLst/>
          </a:prstGeom>
          <a:noFill/>
          <a:ln w="635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>
            <a:off x="-44848" y="2379133"/>
            <a:ext cx="7148053" cy="241300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597D1-D3A9-4543-B7E9-42A99E9122D9}"/>
              </a:ext>
            </a:extLst>
          </p:cNvPr>
          <p:cNvSpPr txBox="1"/>
          <p:nvPr/>
        </p:nvSpPr>
        <p:spPr>
          <a:xfrm>
            <a:off x="2906893" y="3092369"/>
            <a:ext cx="5919550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</a:rPr>
              <a:t>熔金计划优秀学生干部答辩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AFF26B0-F06D-4E12-ABB4-48CD8800D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792" y="3009722"/>
            <a:ext cx="1387140" cy="115182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5400" y="293382"/>
            <a:ext cx="1508654" cy="529352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74AAB1E3-E9AA-482C-BC5B-5BA03F02F9EE}"/>
              </a:ext>
            </a:extLst>
          </p:cNvPr>
          <p:cNvGrpSpPr/>
          <p:nvPr/>
        </p:nvGrpSpPr>
        <p:grpSpPr>
          <a:xfrm>
            <a:off x="2906893" y="3848049"/>
            <a:ext cx="2204454" cy="499568"/>
            <a:chOff x="697830" y="4447520"/>
            <a:chExt cx="4342067" cy="49956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CCA80A5-3D6E-48F5-B670-5ED8EAE71F9E}"/>
                </a:ext>
              </a:extLst>
            </p:cNvPr>
            <p:cNvSpPr/>
            <p:nvPr/>
          </p:nvSpPr>
          <p:spPr>
            <a:xfrm>
              <a:off x="697830" y="4447520"/>
              <a:ext cx="4342067" cy="499568"/>
            </a:xfrm>
            <a:prstGeom prst="roundRect">
              <a:avLst>
                <a:gd name="adj" fmla="val 50000"/>
              </a:avLst>
            </a:prstGeom>
            <a:solidFill>
              <a:srgbClr val="141B7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E50AF1E-6827-451A-909D-87A84C1EA21C}"/>
                </a:ext>
              </a:extLst>
            </p:cNvPr>
            <p:cNvSpPr txBox="1"/>
            <p:nvPr/>
          </p:nvSpPr>
          <p:spPr>
            <a:xfrm>
              <a:off x="794082" y="4529629"/>
              <a:ext cx="4023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微软雅黑 Light"/>
                  <a:ea typeface="微软雅黑 Light"/>
                </a:rPr>
                <a:t>讲课人：洪廷锋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91858" y="17682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91857" y="509782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72133DB7-83E6-4F86-A86D-68528E5FA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0642" y="112592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56201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7527126" y="1917080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866DE6B-D410-4D6C-84E0-C63D6D54D6E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35" y="2389927"/>
            <a:ext cx="3698223" cy="2413000"/>
          </a:xfrm>
          <a:prstGeom prst="rect">
            <a:avLst/>
          </a:prstGeom>
        </p:spPr>
      </p:pic>
      <p:sp>
        <p:nvSpPr>
          <p:cNvPr id="27" name="文本框 20">
            <a:extLst>
              <a:ext uri="{FF2B5EF4-FFF2-40B4-BE49-F238E27FC236}">
                <a16:creationId xmlns:a16="http://schemas.microsoft.com/office/drawing/2014/main" id="{BD709FC3-F4F8-443B-9E98-B73A947C16E4}"/>
              </a:ext>
            </a:extLst>
          </p:cNvPr>
          <p:cNvSpPr txBox="1"/>
          <p:nvPr/>
        </p:nvSpPr>
        <p:spPr>
          <a:xfrm>
            <a:off x="2906893" y="6087205"/>
            <a:ext cx="644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rgbClr val="0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浙江大学软件学院</a:t>
            </a:r>
          </a:p>
        </p:txBody>
      </p:sp>
    </p:spTree>
    <p:extLst>
      <p:ext uri="{BB962C8B-B14F-4D97-AF65-F5344CB8AC3E}">
        <p14:creationId xmlns:p14="http://schemas.microsoft.com/office/powerpoint/2010/main" val="12244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17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7E0EED-15F0-9D3E-0D1A-23DB62494FE2}"/>
              </a:ext>
            </a:extLst>
          </p:cNvPr>
          <p:cNvSpPr txBox="1"/>
          <p:nvPr/>
        </p:nvSpPr>
        <p:spPr>
          <a:xfrm>
            <a:off x="747640" y="908784"/>
            <a:ext cx="3443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黄土地计划赴秀洲实践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046872-8A9E-926D-D505-C6427FB20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28" y="1947168"/>
            <a:ext cx="5535571" cy="35150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261E2D-35DC-702B-88CF-C249C51AE652}"/>
              </a:ext>
            </a:extLst>
          </p:cNvPr>
          <p:cNvSpPr txBox="1"/>
          <p:nvPr/>
        </p:nvSpPr>
        <p:spPr>
          <a:xfrm>
            <a:off x="6858000" y="3381517"/>
            <a:ext cx="5187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月赴秀洲开展为期一月的实践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任浙江大学黄土地计划秀洲实践团党支部书记</a:t>
            </a:r>
          </a:p>
        </p:txBody>
      </p:sp>
    </p:spTree>
    <p:extLst>
      <p:ext uri="{BB962C8B-B14F-4D97-AF65-F5344CB8AC3E}">
        <p14:creationId xmlns:p14="http://schemas.microsoft.com/office/powerpoint/2010/main" val="194323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7E0EED-15F0-9D3E-0D1A-23DB62494FE2}"/>
              </a:ext>
            </a:extLst>
          </p:cNvPr>
          <p:cNvSpPr txBox="1"/>
          <p:nvPr/>
        </p:nvSpPr>
        <p:spPr>
          <a:xfrm>
            <a:off x="747640" y="908784"/>
            <a:ext cx="36937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组织开展一系列学习调研活动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A819E2-1A8F-324D-C73D-93725DA9F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10" y="1664415"/>
            <a:ext cx="2629417" cy="18772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6EC57D-E5C4-1AF6-4348-30D8F906A84B}"/>
              </a:ext>
            </a:extLst>
          </p:cNvPr>
          <p:cNvSpPr txBox="1"/>
          <p:nvPr/>
        </p:nvSpPr>
        <p:spPr>
          <a:xfrm>
            <a:off x="875613" y="3623973"/>
            <a:ext cx="162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王店镇现代物流馆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89B083-CEF1-3204-050D-3DFCBDC5D2DF}"/>
              </a:ext>
            </a:extLst>
          </p:cNvPr>
          <p:cNvSpPr txBox="1"/>
          <p:nvPr/>
        </p:nvSpPr>
        <p:spPr>
          <a:xfrm>
            <a:off x="3825391" y="3623972"/>
            <a:ext cx="1798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油车港镇创新基地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BB7FB52-1871-5212-AD83-834B4C0695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95"/>
          <a:stretch/>
        </p:blipFill>
        <p:spPr>
          <a:xfrm>
            <a:off x="3310495" y="1623412"/>
            <a:ext cx="2607862" cy="18772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FF2A1C3-01EA-CC41-1FB0-3D93DBC4F0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9053" b="1077"/>
          <a:stretch/>
        </p:blipFill>
        <p:spPr>
          <a:xfrm>
            <a:off x="6096000" y="1623412"/>
            <a:ext cx="2629418" cy="187729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5A989C8-2138-3AB6-3B90-6009EE03DD30}"/>
              </a:ext>
            </a:extLst>
          </p:cNvPr>
          <p:cNvSpPr txBox="1"/>
          <p:nvPr/>
        </p:nvSpPr>
        <p:spPr>
          <a:xfrm>
            <a:off x="6578877" y="3623973"/>
            <a:ext cx="1919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洪合镇洪创工业园区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F08B333-D5F7-D38A-AB20-F24E877403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464"/>
          <a:stretch/>
        </p:blipFill>
        <p:spPr>
          <a:xfrm>
            <a:off x="9113766" y="1623412"/>
            <a:ext cx="2629417" cy="187729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E9E4E65-25BE-9905-918C-F855E2B05B92}"/>
              </a:ext>
            </a:extLst>
          </p:cNvPr>
          <p:cNvSpPr txBox="1"/>
          <p:nvPr/>
        </p:nvSpPr>
        <p:spPr>
          <a:xfrm>
            <a:off x="9986964" y="3623973"/>
            <a:ext cx="945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南湖红船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56F106C-1F1C-8AD1-D52D-5F225AE30E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700"/>
          <a:stretch/>
        </p:blipFill>
        <p:spPr>
          <a:xfrm>
            <a:off x="375709" y="4071921"/>
            <a:ext cx="2629416" cy="187729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E224239-0013-E403-AD1A-E7F2C48783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472"/>
          <a:stretch/>
        </p:blipFill>
        <p:spPr>
          <a:xfrm>
            <a:off x="3288941" y="4071920"/>
            <a:ext cx="2629416" cy="187729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F69A37E-74AC-03F0-247A-868290C645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145"/>
          <a:stretch/>
        </p:blipFill>
        <p:spPr>
          <a:xfrm>
            <a:off x="6096000" y="4071921"/>
            <a:ext cx="2629416" cy="187729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4B93219-840A-EA84-2CAA-6A7C2400BF5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161"/>
          <a:stretch/>
        </p:blipFill>
        <p:spPr>
          <a:xfrm>
            <a:off x="9113766" y="4071920"/>
            <a:ext cx="2629416" cy="187729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CBA87BC-DC8D-6253-3D3E-FCC025325197}"/>
              </a:ext>
            </a:extLst>
          </p:cNvPr>
          <p:cNvSpPr txBox="1"/>
          <p:nvPr/>
        </p:nvSpPr>
        <p:spPr>
          <a:xfrm>
            <a:off x="910078" y="6007017"/>
            <a:ext cx="162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寻访优秀村支书</a:t>
            </a:r>
            <a:endParaRPr lang="zh-CN" altLang="en-US" sz="1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0767C2C-FF13-2660-F07F-DDE7E5E2B993}"/>
              </a:ext>
            </a:extLst>
          </p:cNvPr>
          <p:cNvSpPr txBox="1"/>
          <p:nvPr/>
        </p:nvSpPr>
        <p:spPr>
          <a:xfrm>
            <a:off x="3825391" y="6007017"/>
            <a:ext cx="162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寻访优秀共产党员</a:t>
            </a:r>
            <a:endParaRPr lang="zh-CN" altLang="en-US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8BD748-275B-CE0A-817E-210683863063}"/>
              </a:ext>
            </a:extLst>
          </p:cNvPr>
          <p:cNvSpPr txBox="1"/>
          <p:nvPr/>
        </p:nvSpPr>
        <p:spPr>
          <a:xfrm>
            <a:off x="6723629" y="6007017"/>
            <a:ext cx="1629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寻访优秀企业家</a:t>
            </a:r>
            <a:endParaRPr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32CC5B-5106-5B5E-9F0A-07A6A1916701}"/>
              </a:ext>
            </a:extLst>
          </p:cNvPr>
          <p:cNvSpPr txBox="1"/>
          <p:nvPr/>
        </p:nvSpPr>
        <p:spPr>
          <a:xfrm>
            <a:off x="9768758" y="6007017"/>
            <a:ext cx="1381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寻访群众榜样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728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2C984A5-64A7-D706-119D-531AD7AC6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04" y="3363393"/>
            <a:ext cx="3002895" cy="225305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7E0EED-15F0-9D3E-0D1A-23DB62494FE2}"/>
              </a:ext>
            </a:extLst>
          </p:cNvPr>
          <p:cNvSpPr txBox="1"/>
          <p:nvPr/>
        </p:nvSpPr>
        <p:spPr>
          <a:xfrm>
            <a:off x="747640" y="908784"/>
            <a:ext cx="3443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统计局挂职锻炼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261E2D-35DC-702B-88CF-C249C51AE652}"/>
              </a:ext>
            </a:extLst>
          </p:cNvPr>
          <p:cNvSpPr txBox="1"/>
          <p:nvPr/>
        </p:nvSpPr>
        <p:spPr>
          <a:xfrm>
            <a:off x="7123714" y="3147317"/>
            <a:ext cx="5187042" cy="1295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参与第五次经济普查试点工作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利用专业知识，筛选五经普查对象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完成日常公文写作和房地产统计相关工作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E79B5-68F6-0944-B1AA-E05759B316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2" y="1823992"/>
            <a:ext cx="3002895" cy="225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5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7E0EED-15F0-9D3E-0D1A-23DB62494FE2}"/>
              </a:ext>
            </a:extLst>
          </p:cNvPr>
          <p:cNvSpPr txBox="1"/>
          <p:nvPr/>
        </p:nvSpPr>
        <p:spPr>
          <a:xfrm>
            <a:off x="747640" y="908784"/>
            <a:ext cx="34433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于熔金计划中学习成长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261E2D-35DC-702B-88CF-C249C51AE652}"/>
              </a:ext>
            </a:extLst>
          </p:cNvPr>
          <p:cNvSpPr txBox="1"/>
          <p:nvPr/>
        </p:nvSpPr>
        <p:spPr>
          <a:xfrm>
            <a:off x="8116022" y="2694783"/>
            <a:ext cx="2910083" cy="2122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井冈山实践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选调沙龙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艺术素养提升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心理培训讲座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…….</a:t>
            </a:r>
            <a:endParaRPr lang="zh-CN" altLang="en-US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BBF422-4275-0079-0DF3-D3410AF78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33" y="2087648"/>
            <a:ext cx="5005452" cy="33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>
            <a:extLst>
              <a:ext uri="{FF2B5EF4-FFF2-40B4-BE49-F238E27FC236}">
                <a16:creationId xmlns:a16="http://schemas.microsoft.com/office/drawing/2014/main" id="{9E16A54B-3014-4DC3-A96D-7A2A8A68A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0309" y="1445121"/>
            <a:ext cx="5215098" cy="433039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597D1-D3A9-4543-B7E9-42A99E9122D9}"/>
              </a:ext>
            </a:extLst>
          </p:cNvPr>
          <p:cNvSpPr txBox="1"/>
          <p:nvPr/>
        </p:nvSpPr>
        <p:spPr>
          <a:xfrm>
            <a:off x="8016305" y="2558909"/>
            <a:ext cx="2703287" cy="7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3F87"/>
                </a:solidFill>
                <a:latin typeface="微软雅黑"/>
                <a:ea typeface="微软雅黑"/>
              </a:rPr>
              <a:t>感谢倾听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6A1B681F-C850-4D63-9310-6FD6D4B84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718D3A6-E32A-4F9D-A1F9-D28E2D3EC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30D5242-335A-4398-B6EC-29E1F7963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DC784CC6-B30C-4AE7-9777-FC110D303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189878"/>
            <a:ext cx="5961580" cy="44709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50" y="1189877"/>
            <a:ext cx="5970535" cy="4470904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FC99E1E4-2E85-0532-D190-0768B2757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477" y="4142629"/>
            <a:ext cx="1064721" cy="88701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F6FAEE-1D09-2FB9-5547-6AF58CA95910}"/>
              </a:ext>
            </a:extLst>
          </p:cNvPr>
          <p:cNvSpPr/>
          <p:nvPr/>
        </p:nvSpPr>
        <p:spPr>
          <a:xfrm>
            <a:off x="-4631" y="1906590"/>
            <a:ext cx="12196631" cy="329751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73F871-CB31-DCCE-357E-B18380DC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2723" y="2569435"/>
            <a:ext cx="2366859" cy="1971819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E0D16E-D4D4-D212-214E-A5BEADA9B5CD}"/>
              </a:ext>
            </a:extLst>
          </p:cNvPr>
          <p:cNvSpPr txBox="1"/>
          <p:nvPr/>
        </p:nvSpPr>
        <p:spPr>
          <a:xfrm>
            <a:off x="4626682" y="3098965"/>
            <a:ext cx="5919550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/>
                <a:ea typeface="微软雅黑"/>
              </a:rPr>
              <a:t>科研学习</a:t>
            </a:r>
            <a:endParaRPr lang="en-US" altLang="zh-CN" sz="48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5034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E14135-442D-FC2F-FBB5-CF265407A075}"/>
              </a:ext>
            </a:extLst>
          </p:cNvPr>
          <p:cNvSpPr txBox="1"/>
          <p:nvPr/>
        </p:nvSpPr>
        <p:spPr>
          <a:xfrm>
            <a:off x="777095" y="2285279"/>
            <a:ext cx="5791824" cy="2542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CCF B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一作会议论文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篇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CCF B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三作会议论文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篇，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CCF C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三作会议论文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篇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发明专利学生一作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篇，学生二作</a:t>
            </a:r>
            <a:r>
              <a:rPr lang="en-US" altLang="zh-CN" dirty="0"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篇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获宁波校区学业奖学金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42B78F-AFB3-389D-87B2-62CBA768F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73" y="1908946"/>
            <a:ext cx="4392947" cy="32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7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FC99E1E4-2E85-0532-D190-0768B2757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477" y="4142629"/>
            <a:ext cx="1064721" cy="88701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F6FAEE-1D09-2FB9-5547-6AF58CA95910}"/>
              </a:ext>
            </a:extLst>
          </p:cNvPr>
          <p:cNvSpPr/>
          <p:nvPr/>
        </p:nvSpPr>
        <p:spPr>
          <a:xfrm>
            <a:off x="-4631" y="1906590"/>
            <a:ext cx="12196631" cy="329751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73F871-CB31-DCCE-357E-B18380DC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2723" y="2569435"/>
            <a:ext cx="2366859" cy="1971819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E0D16E-D4D4-D212-214E-A5BEADA9B5CD}"/>
              </a:ext>
            </a:extLst>
          </p:cNvPr>
          <p:cNvSpPr txBox="1"/>
          <p:nvPr/>
        </p:nvSpPr>
        <p:spPr>
          <a:xfrm>
            <a:off x="4626682" y="3098965"/>
            <a:ext cx="5919550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/>
                <a:ea typeface="微软雅黑"/>
              </a:rPr>
              <a:t>学生工作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005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E14135-442D-FC2F-FBB5-CF265407A075}"/>
              </a:ext>
            </a:extLst>
          </p:cNvPr>
          <p:cNvSpPr txBox="1"/>
          <p:nvPr/>
        </p:nvSpPr>
        <p:spPr>
          <a:xfrm>
            <a:off x="1457822" y="2954393"/>
            <a:ext cx="4638178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2022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年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9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月至今   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2209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班班长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/>
              <a:ea typeface="微软雅黑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班级同学状况统计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班级同学信息收集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奖学金评定等工作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CDA1A3-FFBD-2261-083D-8C11A13637D0}"/>
              </a:ext>
            </a:extLst>
          </p:cNvPr>
          <p:cNvSpPr txBox="1"/>
          <p:nvPr/>
        </p:nvSpPr>
        <p:spPr>
          <a:xfrm>
            <a:off x="820910" y="1093539"/>
            <a:ext cx="33428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有序推进党员发展工作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DB79FD-0BDB-66D5-F63E-88EDF7781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323" y="1493649"/>
            <a:ext cx="4119053" cy="41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1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E14135-442D-FC2F-FBB5-CF265407A075}"/>
              </a:ext>
            </a:extLst>
          </p:cNvPr>
          <p:cNvSpPr txBox="1"/>
          <p:nvPr/>
        </p:nvSpPr>
        <p:spPr>
          <a:xfrm>
            <a:off x="1091199" y="2982572"/>
            <a:ext cx="6145171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2022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年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9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月至今    电子信息专业硕士第九党支部副书记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微软雅黑"/>
              <a:ea typeface="微软雅黑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在过去的一年中，本支部稳步推进党员发展工作，共计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名同学提交入党申请书，并转为入党积极分子；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名入党积极分子通过了支部内半年考察期；</a:t>
            </a:r>
            <a:endParaRPr lang="en-US" altLang="zh-CN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名预备党员转正。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CDA1A3-FFBD-2261-083D-8C11A13637D0}"/>
              </a:ext>
            </a:extLst>
          </p:cNvPr>
          <p:cNvSpPr txBox="1"/>
          <p:nvPr/>
        </p:nvSpPr>
        <p:spPr>
          <a:xfrm>
            <a:off x="820910" y="1093539"/>
            <a:ext cx="33428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有序推进党员发展工作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DB79FD-0BDB-66D5-F63E-88EDF7781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31" y="1450279"/>
            <a:ext cx="4119053" cy="41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0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E21172CD-5CEA-BD38-FF23-2F232557F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78" y="1445070"/>
            <a:ext cx="1263903" cy="94792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891BA62-974C-0266-B70C-77E8D50C1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45" y="2101312"/>
            <a:ext cx="1174095" cy="8805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678EEBF-3024-97AB-D8B4-DC3660352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16" y="2851536"/>
            <a:ext cx="1264626" cy="94792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85D3690-D7D0-8533-18BD-49807A870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88" y="3663009"/>
            <a:ext cx="1224563" cy="9178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BFEC500-6E6D-D550-1C56-617F8DA5C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2" y="4172313"/>
            <a:ext cx="1129773" cy="8468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74F8AFE-B834-DAC5-C563-E65F0E82E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51" y="4734389"/>
            <a:ext cx="1204481" cy="90284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16A2ACE-9F33-8C62-0ECE-142F021DB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44" y="4520261"/>
            <a:ext cx="1204481" cy="9028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CDA1A3-FFBD-2261-083D-8C11A13637D0}"/>
              </a:ext>
            </a:extLst>
          </p:cNvPr>
          <p:cNvSpPr txBox="1"/>
          <p:nvPr/>
        </p:nvSpPr>
        <p:spPr>
          <a:xfrm>
            <a:off x="791438" y="1034784"/>
            <a:ext cx="48342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定期开展主题党日，完成学院各项要求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ED0FEC8-EBD3-34B8-4823-6F8F592D9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082416"/>
              </p:ext>
            </p:extLst>
          </p:nvPr>
        </p:nvGraphicFramePr>
        <p:xfrm>
          <a:off x="6723992" y="2071063"/>
          <a:ext cx="4795633" cy="3248030"/>
        </p:xfrm>
        <a:graphic>
          <a:graphicData uri="http://schemas.openxmlformats.org/drawingml/2006/table">
            <a:tbl>
              <a:tblPr/>
              <a:tblGrid>
                <a:gridCol w="609918">
                  <a:extLst>
                    <a:ext uri="{9D8B030D-6E8A-4147-A177-3AD203B41FA5}">
                      <a16:colId xmlns:a16="http://schemas.microsoft.com/office/drawing/2014/main" val="4124712066"/>
                    </a:ext>
                  </a:extLst>
                </a:gridCol>
                <a:gridCol w="4185715">
                  <a:extLst>
                    <a:ext uri="{9D8B030D-6E8A-4147-A177-3AD203B41FA5}">
                      <a16:colId xmlns:a16="http://schemas.microsoft.com/office/drawing/2014/main" val="415612018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一月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“礼敬二十大，奋进新征程”知识竞答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43508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三月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组织生活会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批评与自我批评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97645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四月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学思想、强党性、重实践、建新功主题党日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26222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五月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红船起航主题展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校史馆参观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02376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六月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学习习近平法制思想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71138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七月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学习建设教育强国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87457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九月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专题组织生活会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5113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十月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学习习近平总书记来浙江的重要指示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189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十一月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基层党支部建设质量提升月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45245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十二月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宪法周，加强宪法学习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64955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9692604-FA7F-28AA-C9B4-B8B80119D8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37" y="2296981"/>
            <a:ext cx="1174095" cy="8805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15B0C8-3E9E-DC3B-C58F-E79F78AD1A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32" y="1675172"/>
            <a:ext cx="1174096" cy="8805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415462-9607-15B3-DEF9-0A628054D6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99" y="2555744"/>
            <a:ext cx="1174095" cy="8805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2A945A-A449-30F9-C5C9-2EB306F9E6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32" y="3254792"/>
            <a:ext cx="1174095" cy="8805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EC1F77-D835-7422-2F17-CD2687839F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44" y="3910941"/>
            <a:ext cx="1174768" cy="8805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1F5F00-062B-37F8-C974-06062BBC41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02" y="4502696"/>
            <a:ext cx="1109436" cy="8316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AD727E8-8787-DCD5-2DE9-D37DE17CFE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45" y="5039445"/>
            <a:ext cx="1206562" cy="9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1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CDA1A3-FFBD-2261-083D-8C11A13637D0}"/>
              </a:ext>
            </a:extLst>
          </p:cNvPr>
          <p:cNvSpPr txBox="1"/>
          <p:nvPr/>
        </p:nvSpPr>
        <p:spPr>
          <a:xfrm>
            <a:off x="820910" y="1093539"/>
            <a:ext cx="48342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班党联动，党员与群众紧密联系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3571C9-C83B-FD14-9886-110A06B8A0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8"/>
          <a:stretch/>
        </p:blipFill>
        <p:spPr>
          <a:xfrm>
            <a:off x="8093326" y="2364679"/>
            <a:ext cx="3547020" cy="25624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5EA15F-B82B-CD63-7ABA-E18E657DD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33" y="2364679"/>
            <a:ext cx="3416596" cy="25624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26DF46-C50E-0C96-65B9-014A1CB26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9" y="2364679"/>
            <a:ext cx="3416596" cy="25624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BBB52BE-D038-1300-0B1D-96DF26E6AFF3}"/>
              </a:ext>
            </a:extLst>
          </p:cNvPr>
          <p:cNvSpPr txBox="1"/>
          <p:nvPr/>
        </p:nvSpPr>
        <p:spPr>
          <a:xfrm>
            <a:off x="1466230" y="4969997"/>
            <a:ext cx="1940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镇海海防博物馆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CEADA6-3505-B1A7-A4C4-9C6F10662538}"/>
              </a:ext>
            </a:extLst>
          </p:cNvPr>
          <p:cNvSpPr txBox="1"/>
          <p:nvPr/>
        </p:nvSpPr>
        <p:spPr>
          <a:xfrm>
            <a:off x="5288989" y="4956896"/>
            <a:ext cx="1940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紫金港校史馆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8266E-D943-E5D6-A97E-9D78143E6DAC}"/>
              </a:ext>
            </a:extLst>
          </p:cNvPr>
          <p:cNvSpPr txBox="1"/>
          <p:nvPr/>
        </p:nvSpPr>
        <p:spPr>
          <a:xfrm>
            <a:off x="8971397" y="4956896"/>
            <a:ext cx="2077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中共宁波地委旧址</a:t>
            </a:r>
          </a:p>
        </p:txBody>
      </p:sp>
    </p:spTree>
    <p:extLst>
      <p:ext uri="{BB962C8B-B14F-4D97-AF65-F5344CB8AC3E}">
        <p14:creationId xmlns:p14="http://schemas.microsoft.com/office/powerpoint/2010/main" val="414319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FC99E1E4-2E85-0532-D190-0768B2757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477" y="4142629"/>
            <a:ext cx="1064721" cy="88701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F6FAEE-1D09-2FB9-5547-6AF58CA95910}"/>
              </a:ext>
            </a:extLst>
          </p:cNvPr>
          <p:cNvSpPr/>
          <p:nvPr/>
        </p:nvSpPr>
        <p:spPr>
          <a:xfrm>
            <a:off x="-4631" y="1906590"/>
            <a:ext cx="12196631" cy="329751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73F871-CB31-DCCE-357E-B18380DC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5168" y="2558138"/>
            <a:ext cx="2366859" cy="1971819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E0D16E-D4D4-D212-214E-A5BEADA9B5CD}"/>
              </a:ext>
            </a:extLst>
          </p:cNvPr>
          <p:cNvSpPr txBox="1"/>
          <p:nvPr/>
        </p:nvSpPr>
        <p:spPr>
          <a:xfrm>
            <a:off x="4881028" y="3119925"/>
            <a:ext cx="6511815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/>
                <a:ea typeface="微软雅黑"/>
              </a:rPr>
              <a:t>社会实践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1806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大气简约答辩类PPT模板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745</Words>
  <Application>Microsoft Office PowerPoint</Application>
  <PresentationFormat>宽屏</PresentationFormat>
  <Paragraphs>97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宋体</vt:lpstr>
      <vt:lpstr>微软雅黑</vt:lpstr>
      <vt:lpstr>微软雅黑 Light</vt:lpstr>
      <vt:lpstr>Arial</vt:lpstr>
      <vt:lpstr>Calibri Light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蓝色大气简约答辩类PPT模板</dc:title>
  <dc:creator>Windows 用户</dc:creator>
  <cp:lastModifiedBy>tingfeng hong</cp:lastModifiedBy>
  <cp:revision>100</cp:revision>
  <dcterms:created xsi:type="dcterms:W3CDTF">2018-09-30T02:27:57Z</dcterms:created>
  <dcterms:modified xsi:type="dcterms:W3CDTF">2023-12-14T14:21:48Z</dcterms:modified>
</cp:coreProperties>
</file>